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2" r:id="rId4"/>
    <p:sldId id="293" r:id="rId5"/>
    <p:sldId id="308" r:id="rId6"/>
    <p:sldId id="295" r:id="rId7"/>
    <p:sldId id="296" r:id="rId8"/>
    <p:sldId id="297" r:id="rId9"/>
    <p:sldId id="299" r:id="rId10"/>
    <p:sldId id="300" r:id="rId11"/>
    <p:sldId id="301" r:id="rId12"/>
    <p:sldId id="310" r:id="rId13"/>
    <p:sldId id="307" r:id="rId14"/>
    <p:sldId id="30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CE3EBE-C60D-4955-9771-0B66266CE1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2973F-C673-4304-99C1-313BF6DD36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94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F16F9-482F-47F2-AD26-2999251B20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47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4BAA3-282D-4817-8DB1-43862C1D5B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42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CAF0A-9213-402F-8283-4CE7AF268B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82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EAC7-C469-4149-96C4-3B462CD5B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37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8FDBB-716E-4C0E-8777-123D5DFE2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62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3178D-2962-4998-B670-68210A63E3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78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630A7-F280-4C7D-9FBB-2E8D4183F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959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DE64B-C7AE-4C56-9D90-CB59FA9EA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762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D6E7-0CE0-4CB0-AC90-C2C8BFAED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0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1AEBF4-492E-4CCB-B9B5-BB7BAAEE7B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DQgOvmSXC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jHbuu287uxc" TargetMode="Externa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swiDQ2aAKA&amp;index=4&amp;list=PLbnrZHfNEDZxmZmL3fZHPTeoUO8amBox2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GDJO2M7RBg&amp;list=PLbnrZHfNEDZxmZmL3fZHPTeoUO8amBox2&amp;index=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CC3300"/>
                </a:solidFill>
                <a:latin typeface="Arial" charset="0"/>
              </a:rPr>
              <a:t>C H A P T E R   15</a:t>
            </a:r>
            <a:br>
              <a:rPr lang="en-US" altLang="en-US">
                <a:solidFill>
                  <a:srgbClr val="CC3300"/>
                </a:solidFill>
                <a:latin typeface="Arial" charset="0"/>
              </a:rPr>
            </a:br>
            <a:r>
              <a:rPr lang="en-US" altLang="en-US" b="1">
                <a:solidFill>
                  <a:srgbClr val="000000"/>
                </a:solidFill>
                <a:latin typeface="Arial" charset="0"/>
              </a:rPr>
              <a:t>Thermodynamics</a:t>
            </a:r>
            <a:br>
              <a:rPr lang="en-US" altLang="en-US" b="1">
                <a:solidFill>
                  <a:srgbClr val="000000"/>
                </a:solidFill>
                <a:latin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Heat Pump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47109" name="Picture 5" descr="fig15_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3246438" cy="531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5088" y="294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7112" name="Picture 8" descr="eq15_5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26670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5088" y="5867400"/>
            <a:ext cx="61071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www.youtube.com/watch?v=dDQgOvmSXCE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17550" y="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Entropy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, S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1750" y="3097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4" name="Picture 6" descr="eq15_5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2471738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0" y="1143000"/>
            <a:ext cx="68262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thermodynamic quantity representing the unavailability of a system's thermal energy for conversion into mechanical work.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 degree of disorder or randomness in the system.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Change </a:t>
            </a:r>
            <a:r>
              <a:rPr lang="en-US" altLang="en-US" dirty="0"/>
              <a:t>in entropy is defined as follows,</a:t>
            </a:r>
          </a:p>
        </p:txBody>
      </p:sp>
      <p:pic>
        <p:nvPicPr>
          <p:cNvPr id="8" name="Picture 5" descr="A block of ice is an example of an ordered system relative to a puddle of water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4876800"/>
            <a:ext cx="3771900" cy="17430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37" name="Picture 9" descr="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664" y="914400"/>
            <a:ext cx="2128336" cy="589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1" y="635058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www.youtube.com/watch?v=jHbuu287uxc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0"/>
            <a:ext cx="7772400" cy="1143000"/>
          </a:xfrm>
        </p:spPr>
        <p:txBody>
          <a:bodyPr/>
          <a:lstStyle/>
          <a:p>
            <a:r>
              <a:rPr lang="en-US" dirty="0" smtClean="0"/>
              <a:t>Change in Entropy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459504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Find the </a:t>
            </a:r>
            <a:r>
              <a:rPr lang="en-AU" dirty="0" smtClean="0"/>
              <a:t>change in </a:t>
            </a:r>
            <a:r>
              <a:rPr lang="en-AU" dirty="0"/>
              <a:t>entropy of </a:t>
            </a:r>
            <a:r>
              <a:rPr lang="en-AU" dirty="0" smtClean="0"/>
              <a:t>1.50 </a:t>
            </a:r>
            <a:r>
              <a:rPr lang="en-AU" dirty="0"/>
              <a:t>kg of liquid nitrogen that starts at its boiling temperature, 77.35K and boils. </a:t>
            </a:r>
            <a:r>
              <a:rPr lang="en-AU" dirty="0" err="1"/>
              <a:t>L</a:t>
            </a:r>
            <a:r>
              <a:rPr lang="en-AU" baseline="-25000" dirty="0" err="1"/>
              <a:t>v</a:t>
            </a:r>
            <a:r>
              <a:rPr lang="en-AU" dirty="0"/>
              <a:t>=201x10</a:t>
            </a:r>
            <a:r>
              <a:rPr lang="en-AU" baseline="30000" dirty="0"/>
              <a:t>3</a:t>
            </a:r>
            <a:r>
              <a:rPr lang="en-AU" dirty="0"/>
              <a:t>Kg, for </a:t>
            </a:r>
            <a:r>
              <a:rPr lang="en-AU" dirty="0" smtClean="0"/>
              <a:t>liquid nitrogen</a:t>
            </a:r>
            <a:r>
              <a:rPr lang="en-AU" dirty="0"/>
              <a:t>.</a:t>
            </a:r>
            <a:endParaRPr lang="en-US" dirty="0"/>
          </a:p>
        </p:txBody>
      </p:sp>
      <p:pic>
        <p:nvPicPr>
          <p:cNvPr id="5" name="Picture 4" descr="eq15_5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82" y="1066800"/>
            <a:ext cx="1590675" cy="923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03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Third Law of Thermodynamics</a:t>
            </a: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It is not possible to lower the </a:t>
            </a:r>
            <a:r>
              <a:rPr lang="en-US" altLang="en-US">
                <a:solidFill>
                  <a:srgbClr val="009900"/>
                </a:solidFill>
              </a:rPr>
              <a:t>temperature</a:t>
            </a:r>
            <a:r>
              <a:rPr lang="en-US" altLang="en-US"/>
              <a:t> of any system to absolute zero in a finite number of steps.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3810000"/>
            <a:ext cx="815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www.youtube.com/watch?v=kswiDQ2aAKA&amp;index=4&amp;list=PLbnrZHfNEDZxmZmL3fZHPTeoUO8amBox2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7929"/>
            <a:ext cx="8382000" cy="1143000"/>
          </a:xfrm>
        </p:spPr>
        <p:txBody>
          <a:bodyPr/>
          <a:lstStyle/>
          <a:p>
            <a:r>
              <a:rPr lang="en-US" dirty="0"/>
              <a:t>Coefficient of Performance (COP)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704971"/>
                  </p:ext>
                </p:extLst>
              </p:nvPr>
            </p:nvGraphicFramePr>
            <p:xfrm>
              <a:off x="2057400" y="990600"/>
              <a:ext cx="5334000" cy="15586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031"/>
                    <a:gridCol w="3189969"/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Heat Pump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</a:rPr>
                                  <m:t>𝐶𝑂𝑃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effectLst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𝐻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</a:rPr>
                                      <m:t>𝑊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Refrigerator or </a:t>
                          </a:r>
                          <a:br>
                            <a:rPr lang="en-US" sz="2000" dirty="0">
                              <a:effectLst/>
                            </a:rPr>
                          </a:br>
                          <a:r>
                            <a:rPr lang="en-US" sz="2000" dirty="0">
                              <a:effectLst/>
                            </a:rPr>
                            <a:t>Air Conditioner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</a:rPr>
                                  <m:t>𝐶𝑂𝑃</m:t>
                                </m:r>
                                <m:r>
                                  <a:rPr lang="en-US" sz="2000">
                                    <a:effectLst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>
                                        <a:effectLst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>
                                            <a:effectLst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>
                                            <a:effectLst/>
                                          </a:rPr>
                                          <m:t>𝑄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effectLst/>
                                          </a:rPr>
                                          <m:t>𝐶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</a:rPr>
                                      <m:t>𝑊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</a:endParaRP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</a:rPr>
                            <a:t> </a:t>
                          </a:r>
                          <a:endParaRPr lang="en-US" sz="12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9704971"/>
                  </p:ext>
                </p:extLst>
              </p:nvPr>
            </p:nvGraphicFramePr>
            <p:xfrm>
              <a:off x="2057400" y="990600"/>
              <a:ext cx="5334000" cy="1558608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031"/>
                    <a:gridCol w="3189969"/>
                  </a:tblGrid>
                  <a:tr h="794131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Heat Pump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67495" t="-10000" b="-96923"/>
                          </a:stretch>
                        </a:blipFill>
                      </a:tcPr>
                    </a:tc>
                  </a:tr>
                  <a:tr h="764477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Refrigerator or </a:t>
                          </a:r>
                          <a:br>
                            <a:rPr lang="en-US" sz="2000" dirty="0">
                              <a:effectLst/>
                            </a:rPr>
                          </a:br>
                          <a:r>
                            <a:rPr lang="en-US" sz="2000" dirty="0">
                              <a:effectLst/>
                            </a:rPr>
                            <a:t>Air Conditioner</a:t>
                          </a:r>
                          <a:endParaRPr lang="en-US" sz="2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67495" t="-114400" b="-80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4"/>
          <p:cNvSpPr/>
          <p:nvPr/>
        </p:nvSpPr>
        <p:spPr>
          <a:xfrm>
            <a:off x="327212" y="27432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P70, CJ10. The </a:t>
            </a:r>
            <a:r>
              <a:rPr lang="en-US" dirty="0"/>
              <a:t>wattage of a commercial ice maker is 225 W and is the rate at which it does work. The ice maker operates just like a refrigerator and has a coefficient of performance of 3.60. The water going into the unit has a temperature of 15.0°C, and the ice maker produces ice cubes at 0.0°C. Ignoring the work needed to keep stored ice from melting, find the maximum amount (in kg) of ice that the unit can produce in one day of continuous operation. </a:t>
            </a:r>
          </a:p>
        </p:txBody>
      </p:sp>
    </p:spTree>
    <p:extLst>
      <p:ext uri="{BB962C8B-B14F-4D97-AF65-F5344CB8AC3E}">
        <p14:creationId xmlns:p14="http://schemas.microsoft.com/office/powerpoint/2010/main" val="316086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Second Law of Thermodynamics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09600" y="1981200"/>
            <a:ext cx="7696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flows spontaneously from a substance at a higher </a:t>
            </a:r>
            <a:r>
              <a:rPr lang="en-US" altLang="en-US" dirty="0">
                <a:solidFill>
                  <a:srgbClr val="009900"/>
                </a:solidFill>
              </a:rPr>
              <a:t>temperature</a:t>
            </a:r>
            <a:r>
              <a:rPr lang="en-US" altLang="en-US" dirty="0"/>
              <a:t> to a substance at a lower temperature and does not flow spontaneously in the reverse direction.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3733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www.youtube.com/watch?v=mGDJO2M7RBg&amp;list=PLbnrZHfNEDZxmZmL3fZHPTeoUO8amBox2&amp;index=3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Heat Engine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/>
            </a:r>
            <a:b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endParaRPr lang="en-US" altLang="en-US" b="1" dirty="0">
              <a:solidFill>
                <a:srgbClr val="009999"/>
              </a:solidFill>
              <a:latin typeface="Arial" charset="0"/>
              <a:cs typeface="Arial" charset="0"/>
            </a:endParaRPr>
          </a:p>
        </p:txBody>
      </p:sp>
      <p:pic>
        <p:nvPicPr>
          <p:cNvPr id="38915" name="Picture 3" descr="fig15_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2228850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58674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heat engine</a:t>
            </a:r>
            <a:r>
              <a:rPr lang="en-US" altLang="en-US" dirty="0"/>
              <a:t> is any device that uses </a:t>
            </a: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to perform </a:t>
            </a:r>
            <a:r>
              <a:rPr lang="en-US" altLang="en-US" dirty="0">
                <a:solidFill>
                  <a:srgbClr val="009900"/>
                </a:solidFill>
              </a:rPr>
              <a:t>work</a:t>
            </a:r>
            <a:r>
              <a:rPr lang="en-US" altLang="en-US" dirty="0"/>
              <a:t>. It has three essential features: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1. </a:t>
            </a:r>
            <a:r>
              <a:rPr lang="en-US" altLang="en-US" dirty="0">
                <a:solidFill>
                  <a:srgbClr val="009900"/>
                </a:solidFill>
              </a:rPr>
              <a:t>Heat</a:t>
            </a:r>
            <a:r>
              <a:rPr lang="en-US" altLang="en-US" dirty="0"/>
              <a:t> is supplied to the engine at a relatively high </a:t>
            </a:r>
            <a:r>
              <a:rPr lang="en-US" altLang="en-US" dirty="0">
                <a:solidFill>
                  <a:srgbClr val="009900"/>
                </a:solidFill>
              </a:rPr>
              <a:t>temperature, </a:t>
            </a:r>
            <a:r>
              <a:rPr lang="en-US" altLang="en-US" i="1" dirty="0"/>
              <a:t>hot reservoir.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b="1" dirty="0"/>
              <a:t>2. </a:t>
            </a:r>
            <a:r>
              <a:rPr lang="en-US" altLang="en-US" dirty="0"/>
              <a:t>Part of the input heat is used to perform </a:t>
            </a:r>
            <a:r>
              <a:rPr lang="en-US" altLang="en-US" dirty="0">
                <a:solidFill>
                  <a:srgbClr val="009900"/>
                </a:solidFill>
              </a:rPr>
              <a:t>work</a:t>
            </a:r>
            <a:r>
              <a:rPr lang="en-US" altLang="en-US" dirty="0"/>
              <a:t> by the </a:t>
            </a:r>
            <a:r>
              <a:rPr lang="en-US" altLang="en-US" i="1" dirty="0"/>
              <a:t>working substance</a:t>
            </a:r>
            <a:r>
              <a:rPr lang="en-US" altLang="en-US" dirty="0"/>
              <a:t> of the engine, which is the material within the engine that actually does the work. 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3. </a:t>
            </a:r>
            <a:r>
              <a:rPr lang="en-US" altLang="en-US" dirty="0"/>
              <a:t>The remainder of the input heat is rejected at a temperature lower than the input temperature to a place called the </a:t>
            </a:r>
            <a:r>
              <a:rPr lang="en-US" altLang="en-US" i="1" dirty="0"/>
              <a:t>cold reservoir.</a:t>
            </a:r>
            <a:endParaRPr lang="en-US" altLang="en-US" dirty="0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477000" y="50292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Q</a:t>
            </a:r>
            <a:r>
              <a:rPr lang="en-US" altLang="en-US" sz="2800" baseline="-25000" dirty="0"/>
              <a:t>H</a:t>
            </a:r>
            <a:r>
              <a:rPr lang="en-US" altLang="en-US" sz="2800" dirty="0"/>
              <a:t> = Q</a:t>
            </a:r>
            <a:r>
              <a:rPr lang="en-US" altLang="en-US" sz="2800" baseline="-25000" dirty="0"/>
              <a:t>C</a:t>
            </a:r>
            <a:r>
              <a:rPr lang="en-US" altLang="en-US" sz="2800" dirty="0"/>
              <a:t> +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9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/>
      <p:bldP spid="389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/>
              <a:t>Efficiency,e</a:t>
            </a:r>
            <a:r>
              <a:rPr lang="en-US" altLang="en-US"/>
              <a:t> of a Heat Engine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9213" y="310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42" name="Picture 6" descr="eq15_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3429000" cy="107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3124200" y="301256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Q</a:t>
            </a:r>
            <a:r>
              <a:rPr lang="en-US" altLang="en-US" sz="2800" baseline="-25000" dirty="0"/>
              <a:t>H</a:t>
            </a:r>
            <a:r>
              <a:rPr lang="en-US" altLang="en-US" sz="2800" dirty="0"/>
              <a:t> = Q</a:t>
            </a:r>
            <a:r>
              <a:rPr lang="en-US" altLang="en-US" sz="2800" baseline="-25000" dirty="0"/>
              <a:t>C</a:t>
            </a:r>
            <a:r>
              <a:rPr lang="en-US" altLang="en-US" sz="2800" dirty="0"/>
              <a:t> + W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352800" y="3886200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Q</a:t>
            </a:r>
            <a:r>
              <a:rPr lang="en-US" altLang="en-US" sz="2800" baseline="-25000" dirty="0"/>
              <a:t>H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- </a:t>
            </a:r>
            <a:r>
              <a:rPr lang="en-US" altLang="en-US" sz="2800" dirty="0"/>
              <a:t>Q</a:t>
            </a:r>
            <a:r>
              <a:rPr lang="en-US" altLang="en-US" sz="2800" baseline="-25000" dirty="0"/>
              <a:t>C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= W</a:t>
            </a: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14600" y="4800600"/>
                <a:ext cx="4026230" cy="900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800600"/>
                <a:ext cx="4026230" cy="90050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 descr="fig15_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95718"/>
            <a:ext cx="2228850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/>
      <p:bldP spid="8" grpId="0" build="p"/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578"/>
            <a:ext cx="8991599" cy="663222"/>
          </a:xfrm>
        </p:spPr>
        <p:txBody>
          <a:bodyPr/>
          <a:lstStyle/>
          <a:p>
            <a:r>
              <a:rPr lang="en-US" sz="3200" dirty="0" smtClean="0"/>
              <a:t>Four-stroke </a:t>
            </a:r>
            <a:r>
              <a:rPr lang="en-US" sz="3200" dirty="0"/>
              <a:t>internal combustion gasoline engine</a:t>
            </a:r>
          </a:p>
        </p:txBody>
      </p:sp>
      <p:pic>
        <p:nvPicPr>
          <p:cNvPr id="4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85800"/>
            <a:ext cx="6019800" cy="3184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4114800"/>
            <a:ext cx="91581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</a:t>
            </a:r>
            <a:r>
              <a:rPr lang="en-US" sz="2000" dirty="0"/>
              <a:t>a) Air is mixed with fuel during the intake stroke. (b) During the compression stroke, the air-fuel mixture is rapidly compressed in a nearly adiabatic process, as the piston rises with the valves closed. Work is done on the gas. (c) The power stroke has two distinct parts. First, the air-fuel mixture is ignited, converting chemical potential energy into thermal energy almost instantaneously, which leads to a great increase in pressure. Then the piston descends, and the gas does work by exerting a force through a distance in a nearly adiabatic process. (d) The exhaust stroke expels the hot gas to prepare the engine for another cycle, starting again with the intake stroke.</a:t>
            </a:r>
          </a:p>
        </p:txBody>
      </p:sp>
    </p:spTree>
    <p:extLst>
      <p:ext uri="{BB962C8B-B14F-4D97-AF65-F5344CB8AC3E}">
        <p14:creationId xmlns:p14="http://schemas.microsoft.com/office/powerpoint/2010/main" val="14080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Refrigerators 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and </a:t>
            </a:r>
            <a:b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</a:b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Air Conditioners</a:t>
            </a:r>
          </a:p>
        </p:txBody>
      </p:sp>
      <p:pic>
        <p:nvPicPr>
          <p:cNvPr id="41987" name="Picture 3" descr="fig15_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2239963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3810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In a refrigeration process,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work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is used to remove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heat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baseline="-30000" dirty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from the cold reservoir and deposit heat 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Q</a:t>
            </a:r>
            <a:r>
              <a:rPr lang="en-US" altLang="en-US" baseline="-30000" dirty="0">
                <a:solidFill>
                  <a:srgbClr val="000000"/>
                </a:solidFill>
                <a:cs typeface="Times New Roman" pitchFamily="18" charset="0"/>
              </a:rPr>
              <a:t>H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into the hot reservoir.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Refrigerator </a:t>
            </a:r>
          </a:p>
        </p:txBody>
      </p:sp>
      <p:pic>
        <p:nvPicPr>
          <p:cNvPr id="43013" name="Picture 5" descr="fig15_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54163"/>
            <a:ext cx="3132138" cy="530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Air Conditioner</a:t>
            </a:r>
          </a:p>
        </p:txBody>
      </p:sp>
      <p:pic>
        <p:nvPicPr>
          <p:cNvPr id="44037" name="Picture 5" descr="fig15_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3222625" cy="381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Coefficient of Performance 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71438" y="2949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6086" name="Picture 6" descr="eq15_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4251325" cy="224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533400" y="1905000"/>
            <a:ext cx="7543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For a refrigerator or air-conditioner, the coefficient of performance is given by,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608</Words>
  <Application>Microsoft Office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C H A P T E R   15 Thermodynamics </vt:lpstr>
      <vt:lpstr>The Second Law of Thermodynamics</vt:lpstr>
      <vt:lpstr>Heat Engine  </vt:lpstr>
      <vt:lpstr>Efficiency,e of a Heat Engine  </vt:lpstr>
      <vt:lpstr>Four-stroke internal combustion gasoline engine</vt:lpstr>
      <vt:lpstr>Refrigerators and  Air Conditioners</vt:lpstr>
      <vt:lpstr>Refrigerator </vt:lpstr>
      <vt:lpstr>Air Conditioner</vt:lpstr>
      <vt:lpstr>Coefficient of Performance </vt:lpstr>
      <vt:lpstr>Heat Pump  </vt:lpstr>
      <vt:lpstr>Entropy, S</vt:lpstr>
      <vt:lpstr>Change in Entropy</vt:lpstr>
      <vt:lpstr>The Third Law of Thermodynamics  </vt:lpstr>
      <vt:lpstr>Coefficient of Performance (COP)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15 Thermodynamics</dc:title>
  <dc:creator>Maheswaranathan, Ponn</dc:creator>
  <cp:lastModifiedBy>Maheswaranathan, Ponn</cp:lastModifiedBy>
  <cp:revision>24</cp:revision>
  <dcterms:modified xsi:type="dcterms:W3CDTF">2019-01-17T15:49:46Z</dcterms:modified>
</cp:coreProperties>
</file>